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325" r:id="rId2"/>
    <p:sldId id="423" r:id="rId3"/>
    <p:sldId id="414" r:id="rId4"/>
    <p:sldId id="415" r:id="rId5"/>
    <p:sldId id="416" r:id="rId6"/>
    <p:sldId id="419" r:id="rId7"/>
    <p:sldId id="417" r:id="rId8"/>
    <p:sldId id="420" r:id="rId9"/>
    <p:sldId id="421" r:id="rId10"/>
    <p:sldId id="42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abó Barbara" initials="SB" lastIdx="3" clrIdx="0">
    <p:extLst>
      <p:ext uri="{19B8F6BF-5375-455C-9EA6-DF929625EA0E}">
        <p15:presenceInfo xmlns:p15="http://schemas.microsoft.com/office/powerpoint/2012/main" userId="S-1-5-21-167697968-1327425500-4016986956-52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7850"/>
    <a:srgbClr val="5C5E44"/>
    <a:srgbClr val="6C6F51"/>
    <a:srgbClr val="757575"/>
    <a:srgbClr val="80835F"/>
    <a:srgbClr val="3B7969"/>
    <a:srgbClr val="6C777E"/>
    <a:srgbClr val="00B050"/>
    <a:srgbClr val="175122"/>
    <a:srgbClr val="D6E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Közepesen sötét stílus 4 – 4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344D84-9AFB-497E-A393-DC336BA19D2E}" styleName="Közepesen sötét stílus 3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Közepesen sötét stílus 3 – 4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Sötét stílus 1 – 4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3" autoAdjust="0"/>
    <p:restoredTop sz="86891" autoAdjust="0"/>
  </p:normalViewPr>
  <p:slideViewPr>
    <p:cSldViewPr snapToGrid="0">
      <p:cViewPr varScale="1">
        <p:scale>
          <a:sx n="76" d="100"/>
          <a:sy n="76" d="100"/>
        </p:scale>
        <p:origin x="86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117E-37D8-4F76-A60E-5630A3A0965D}" type="datetimeFigureOut">
              <a:rPr lang="hu-HU" smtClean="0"/>
              <a:t>2025. 05. 18.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2DE81-7BCB-4C5C-AE47-9E7BB2416E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636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ne-mo.org/news-events/nemo-european-museum-conference/and-action-museums-in-the-climate-crisis/" TargetMode="External"/><Relationship Id="rId4" Type="http://schemas.openxmlformats.org/officeDocument/2006/relationships/hyperlink" Target="https://icom.museum/en/news/icom-approves-a-new-museum-definitio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Osvath.gyorgyi@skazen.h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92118" y="1846241"/>
            <a:ext cx="10007764" cy="1883457"/>
          </a:xfrm>
          <a:ln>
            <a:solidFill>
              <a:srgbClr val="BCD953"/>
            </a:solidFill>
          </a:ln>
          <a:effectLst>
            <a:glow rad="63500">
              <a:schemeClr val="bg1">
                <a:alpha val="40000"/>
              </a:schemeClr>
            </a:glow>
            <a:outerShdw blurRad="101600" dist="76200" dir="13500000" algn="br" rotWithShape="0">
              <a:schemeClr val="bg1">
                <a:alpha val="40000"/>
              </a:schemeClr>
            </a:outerShdw>
          </a:effectLst>
        </p:spPr>
        <p:txBody>
          <a:bodyPr anchor="ctr"/>
          <a:lstStyle/>
          <a:p>
            <a:pPr algn="ctr"/>
            <a:r>
              <a:rPr lang="hu-HU" sz="4000" b="1" dirty="0" smtClean="0">
                <a:solidFill>
                  <a:srgbClr val="BCD953"/>
                </a:solidFill>
              </a:rPr>
              <a:t>Zöld múzeum – fenntarthatóság a közgyűjteményekben</a:t>
            </a:r>
            <a:endParaRPr lang="hu-HU" sz="4000" dirty="0">
              <a:solidFill>
                <a:srgbClr val="BCD953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0870" y="4658497"/>
            <a:ext cx="11857055" cy="2101810"/>
          </a:xfrm>
        </p:spPr>
        <p:txBody>
          <a:bodyPr>
            <a:normAutofit/>
          </a:bodyPr>
          <a:lstStyle/>
          <a:p>
            <a:pPr algn="ctr"/>
            <a:r>
              <a:rPr lang="hu-HU" sz="1600" b="1" dirty="0" smtClean="0">
                <a:solidFill>
                  <a:srgbClr val="D9E68A"/>
                </a:solidFill>
              </a:rPr>
              <a:t> </a:t>
            </a:r>
          </a:p>
          <a:p>
            <a:pPr algn="ctr"/>
            <a:r>
              <a:rPr lang="hu-HU" sz="1600" dirty="0" smtClean="0">
                <a:solidFill>
                  <a:srgbClr val="D9E68A"/>
                </a:solidFill>
              </a:rPr>
              <a:t>Osváth </a:t>
            </a:r>
            <a:r>
              <a:rPr lang="hu-HU" sz="1600" dirty="0" err="1" smtClean="0">
                <a:solidFill>
                  <a:srgbClr val="D9E68A"/>
                </a:solidFill>
              </a:rPr>
              <a:t>györgyi</a:t>
            </a:r>
            <a:endParaRPr lang="hu-HU" sz="1600" dirty="0" smtClean="0">
              <a:solidFill>
                <a:srgbClr val="D9E68A"/>
              </a:solidFill>
            </a:endParaRPr>
          </a:p>
          <a:p>
            <a:pPr algn="ctr"/>
            <a:r>
              <a:rPr lang="hu-HU" sz="1600" dirty="0" smtClean="0">
                <a:solidFill>
                  <a:srgbClr val="D9E68A"/>
                </a:solidFill>
              </a:rPr>
              <a:t>oktatásszervező</a:t>
            </a:r>
          </a:p>
          <a:p>
            <a:pPr algn="ctr"/>
            <a:r>
              <a:rPr lang="hu-HU" sz="1600" dirty="0" smtClean="0">
                <a:solidFill>
                  <a:srgbClr val="D9E68A"/>
                </a:solidFill>
              </a:rPr>
              <a:t>Szabadtéri Néprajzi Múzeum </a:t>
            </a:r>
          </a:p>
          <a:p>
            <a:pPr algn="ctr"/>
            <a:r>
              <a:rPr lang="hu-HU" sz="1600" dirty="0" smtClean="0">
                <a:solidFill>
                  <a:srgbClr val="D9E68A"/>
                </a:solidFill>
              </a:rPr>
              <a:t>Múzeumi Oktatási és Módszertani központ</a:t>
            </a:r>
          </a:p>
        </p:txBody>
      </p:sp>
      <p:pic>
        <p:nvPicPr>
          <p:cNvPr id="4" name="Kép 3" descr="A képen rajz látható&#10;&#10;Automatikusan generált leírá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2"/>
          <a:stretch/>
        </p:blipFill>
        <p:spPr>
          <a:xfrm>
            <a:off x="10437490" y="0"/>
            <a:ext cx="696674" cy="135228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768" y="0"/>
            <a:ext cx="1980889" cy="1013399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1726838" y="3898172"/>
            <a:ext cx="8532529" cy="760325"/>
          </a:xfrm>
          <a:prstGeom prst="rect">
            <a:avLst/>
          </a:prstGeom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101600" dist="76200" dir="13500000" algn="br" rotWithShape="0">
              <a:schemeClr val="bg1"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2800" dirty="0" smtClean="0">
                <a:solidFill>
                  <a:srgbClr val="BCD953"/>
                </a:solidFill>
              </a:rPr>
              <a:t>A képzés bemutatása</a:t>
            </a:r>
            <a:endParaRPr lang="hu-HU" sz="2800" dirty="0">
              <a:solidFill>
                <a:srgbClr val="BCD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8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68550" y="2637073"/>
            <a:ext cx="10007764" cy="1883457"/>
          </a:xfrm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101600" dist="76200" dir="13500000" algn="br" rotWithShape="0">
              <a:schemeClr val="bg1">
                <a:alpha val="40000"/>
              </a:schemeClr>
            </a:outerShdw>
          </a:effectLst>
        </p:spPr>
        <p:txBody>
          <a:bodyPr anchor="ctr"/>
          <a:lstStyle/>
          <a:p>
            <a:pPr algn="ctr"/>
            <a:r>
              <a:rPr lang="hu-HU" sz="4000" b="1" dirty="0" smtClean="0">
                <a:solidFill>
                  <a:srgbClr val="BCD953"/>
                </a:solidFill>
              </a:rPr>
              <a:t>Köszönöm a figyelmet!</a:t>
            </a:r>
            <a:endParaRPr lang="hu-HU" sz="4000" dirty="0">
              <a:solidFill>
                <a:srgbClr val="BCD953"/>
              </a:solidFill>
            </a:endParaRPr>
          </a:p>
        </p:txBody>
      </p:sp>
      <p:pic>
        <p:nvPicPr>
          <p:cNvPr id="4" name="Kép 3" descr="A képen rajz látható&#10;&#10;Automatikusan generált leírá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2"/>
          <a:stretch/>
        </p:blipFill>
        <p:spPr>
          <a:xfrm>
            <a:off x="10437490" y="0"/>
            <a:ext cx="696674" cy="135228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768" y="0"/>
            <a:ext cx="1980889" cy="101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675416" y="331596"/>
            <a:ext cx="6326314" cy="508918"/>
          </a:xfrm>
          <a:ln>
            <a:solidFill>
              <a:srgbClr val="BCD953"/>
            </a:solidFill>
          </a:ln>
          <a:effectLst>
            <a:glow rad="63500">
              <a:schemeClr val="bg1">
                <a:alpha val="40000"/>
              </a:schemeClr>
            </a:glow>
            <a:outerShdw blurRad="101600" dist="76200" dir="13500000" algn="br" rotWithShape="0">
              <a:schemeClr val="bg1">
                <a:alpha val="40000"/>
              </a:schemeClr>
            </a:outerShdw>
          </a:effectLst>
        </p:spPr>
        <p:txBody>
          <a:bodyPr anchor="ctr"/>
          <a:lstStyle/>
          <a:p>
            <a:pPr algn="ctr"/>
            <a:r>
              <a:rPr lang="hu-HU" sz="1600" b="1" dirty="0" smtClean="0">
                <a:solidFill>
                  <a:srgbClr val="BCD953"/>
                </a:solidFill>
              </a:rPr>
              <a:t>Zöld múzeum – fenntarthatóság a közgyűjteményekben</a:t>
            </a:r>
            <a:endParaRPr lang="hu-HU" sz="1600" dirty="0">
              <a:solidFill>
                <a:srgbClr val="BCD953"/>
              </a:solidFill>
            </a:endParaRPr>
          </a:p>
        </p:txBody>
      </p:sp>
      <p:pic>
        <p:nvPicPr>
          <p:cNvPr id="4" name="Kép 3" descr="A képen rajz látható&#10;&#10;Automatikusan generált leírá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2"/>
          <a:stretch/>
        </p:blipFill>
        <p:spPr>
          <a:xfrm>
            <a:off x="10437490" y="0"/>
            <a:ext cx="696674" cy="135228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768" y="0"/>
            <a:ext cx="1980889" cy="1013399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1154955" y="1263213"/>
            <a:ext cx="8602109" cy="5459705"/>
          </a:xfrm>
          <a:prstGeom prst="rect">
            <a:avLst/>
          </a:prstGeom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101600" dist="76200" dir="13500000" algn="br" rotWithShape="0">
              <a:schemeClr val="bg1">
                <a:alpha val="40000"/>
              </a:scheme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2800" dirty="0" smtClean="0">
                <a:solidFill>
                  <a:srgbClr val="BCD953"/>
                </a:solidFill>
              </a:rPr>
              <a:t>Milyen céllal jött létre ez </a:t>
            </a:r>
            <a:r>
              <a:rPr lang="hu-HU" sz="2800" dirty="0" smtClean="0">
                <a:solidFill>
                  <a:srgbClr val="BCD953"/>
                </a:solidFill>
              </a:rPr>
              <a:t>a képzés?</a:t>
            </a:r>
          </a:p>
          <a:p>
            <a:endParaRPr lang="hu-HU" sz="1600" dirty="0" smtClean="0"/>
          </a:p>
          <a:p>
            <a:r>
              <a:rPr lang="hu-HU" sz="2000" dirty="0" smtClean="0"/>
              <a:t>Az </a:t>
            </a:r>
            <a:r>
              <a:rPr lang="hu-HU" sz="2000" dirty="0"/>
              <a:t>ICOM 2022-ben elfogadott múzeum definíciója elvárásként fogalmazza meg a fenntarthatóság elősegítését (</a:t>
            </a:r>
            <a:r>
              <a:rPr lang="hu-HU" sz="2000" dirty="0">
                <a:hlinkClick r:id="rId4"/>
              </a:rPr>
              <a:t>https://icom.museum/en/news/icom-approves-a-new-museum-definition</a:t>
            </a:r>
            <a:r>
              <a:rPr lang="hu-HU" sz="2000" dirty="0" smtClean="0">
                <a:hlinkClick r:id="rId4"/>
              </a:rPr>
              <a:t>/</a:t>
            </a:r>
            <a:r>
              <a:rPr lang="hu-HU" sz="2000" dirty="0" smtClean="0"/>
              <a:t> )</a:t>
            </a:r>
          </a:p>
          <a:p>
            <a:endParaRPr lang="hu-HU" sz="2000" dirty="0" smtClean="0"/>
          </a:p>
          <a:p>
            <a:r>
              <a:rPr lang="hu-HU" sz="2000" dirty="0" smtClean="0"/>
              <a:t>Az </a:t>
            </a:r>
            <a:r>
              <a:rPr lang="hu-HU" sz="2000" dirty="0"/>
              <a:t>Európai Múzeumok Szövetsége (NEMO) </a:t>
            </a:r>
            <a:r>
              <a:rPr lang="hu-HU" sz="2000" dirty="0" smtClean="0"/>
              <a:t>2023 - </a:t>
            </a:r>
            <a:r>
              <a:rPr lang="hu-HU" sz="2000" dirty="0"/>
              <a:t>Cselekvés! Múzeumok a </a:t>
            </a:r>
            <a:r>
              <a:rPr lang="hu-HU" sz="2000" dirty="0" smtClean="0"/>
              <a:t>klímaválságban konferencia - </a:t>
            </a:r>
            <a:r>
              <a:rPr lang="hu-HU" sz="2000" dirty="0"/>
              <a:t>a múzeumok </a:t>
            </a:r>
            <a:r>
              <a:rPr lang="hu-HU" sz="2000" dirty="0" smtClean="0"/>
              <a:t>felelőssége a környezeti </a:t>
            </a:r>
            <a:r>
              <a:rPr lang="hu-HU" sz="2000" dirty="0"/>
              <a:t>fenntarthatóság terén (</a:t>
            </a:r>
            <a:r>
              <a:rPr lang="hu-HU" sz="2000" dirty="0">
                <a:hlinkClick r:id="rId5"/>
              </a:rPr>
              <a:t>https://www.ne-mo.org/news-events/nemo-european-museum-conference/and-action-museums-in-the-climate-crisis</a:t>
            </a:r>
            <a:r>
              <a:rPr lang="hu-HU" sz="2000" dirty="0" smtClean="0">
                <a:hlinkClick r:id="rId5"/>
              </a:rPr>
              <a:t>/</a:t>
            </a:r>
            <a:r>
              <a:rPr lang="hu-HU" sz="2000" dirty="0" smtClean="0"/>
              <a:t>)</a:t>
            </a:r>
          </a:p>
          <a:p>
            <a:endParaRPr lang="hu-HU" sz="2000" dirty="0"/>
          </a:p>
          <a:p>
            <a:r>
              <a:rPr lang="hu-HU" sz="2000" dirty="0" smtClean="0"/>
              <a:t>„</a:t>
            </a:r>
            <a:r>
              <a:rPr lang="hu-HU" sz="2000" dirty="0"/>
              <a:t>Zöld múzeum” </a:t>
            </a:r>
            <a:r>
              <a:rPr lang="hu-HU" sz="2000" dirty="0" smtClean="0"/>
              <a:t>minősítés bevezetése több országban</a:t>
            </a:r>
          </a:p>
          <a:p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409168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675416" y="331596"/>
            <a:ext cx="6326314" cy="508918"/>
          </a:xfrm>
          <a:ln>
            <a:solidFill>
              <a:srgbClr val="BCD953"/>
            </a:solidFill>
          </a:ln>
          <a:effectLst>
            <a:glow rad="63500">
              <a:schemeClr val="bg1">
                <a:alpha val="40000"/>
              </a:schemeClr>
            </a:glow>
            <a:outerShdw blurRad="101600" dist="76200" dir="13500000" algn="br" rotWithShape="0">
              <a:schemeClr val="bg1">
                <a:alpha val="40000"/>
              </a:schemeClr>
            </a:outerShdw>
          </a:effectLst>
        </p:spPr>
        <p:txBody>
          <a:bodyPr anchor="ctr"/>
          <a:lstStyle/>
          <a:p>
            <a:pPr algn="ctr"/>
            <a:r>
              <a:rPr lang="hu-HU" sz="1600" b="1" dirty="0" smtClean="0">
                <a:solidFill>
                  <a:srgbClr val="BCD953"/>
                </a:solidFill>
              </a:rPr>
              <a:t>Zöld múzeum – fenntarthatóság a közgyűjteményekben</a:t>
            </a:r>
            <a:endParaRPr lang="hu-HU" sz="1600" dirty="0">
              <a:solidFill>
                <a:srgbClr val="BCD953"/>
              </a:solidFill>
            </a:endParaRPr>
          </a:p>
        </p:txBody>
      </p:sp>
      <p:pic>
        <p:nvPicPr>
          <p:cNvPr id="4" name="Kép 3" descr="A képen rajz látható&#10;&#10;Automatikusan generált leírá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2"/>
          <a:stretch/>
        </p:blipFill>
        <p:spPr>
          <a:xfrm>
            <a:off x="10437490" y="0"/>
            <a:ext cx="696674" cy="135228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768" y="0"/>
            <a:ext cx="1980889" cy="1013399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1154955" y="1263213"/>
            <a:ext cx="8602109" cy="5459705"/>
          </a:xfrm>
          <a:prstGeom prst="rect">
            <a:avLst/>
          </a:prstGeom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101600" dist="76200" dir="13500000" algn="br" rotWithShape="0">
              <a:schemeClr val="bg1">
                <a:alpha val="40000"/>
              </a:scheme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2800" dirty="0" smtClean="0">
                <a:solidFill>
                  <a:srgbClr val="BCD953"/>
                </a:solidFill>
              </a:rPr>
              <a:t>Milyen céllal jött létre ez a képzés?</a:t>
            </a:r>
          </a:p>
          <a:p>
            <a:endParaRPr lang="hu-HU" sz="1600" dirty="0" smtClean="0"/>
          </a:p>
          <a:p>
            <a:r>
              <a:rPr lang="hu-HU" sz="2000" dirty="0" smtClean="0"/>
              <a:t>Magyarországon: </a:t>
            </a:r>
            <a:r>
              <a:rPr lang="hu-HU" sz="2000" dirty="0"/>
              <a:t>Szabadtéri Néprajzi Múzeum – Múzeumi Oktatási és Módszertani </a:t>
            </a:r>
            <a:r>
              <a:rPr lang="hu-HU" sz="2000" dirty="0" smtClean="0"/>
              <a:t>Központ</a:t>
            </a:r>
            <a:r>
              <a:rPr lang="hu-HU" sz="2000" dirty="0"/>
              <a:t> </a:t>
            </a:r>
            <a:r>
              <a:rPr lang="hu-HU" sz="2000" dirty="0" smtClean="0"/>
              <a:t>és </a:t>
            </a:r>
            <a:r>
              <a:rPr lang="hu-HU" sz="2000" dirty="0" err="1"/>
              <a:t>Pulszky</a:t>
            </a:r>
            <a:r>
              <a:rPr lang="hu-HU" sz="2000" dirty="0"/>
              <a:t> Társaság – Magyar Múzeumi Egyesület </a:t>
            </a:r>
            <a:r>
              <a:rPr lang="hu-HU" sz="2000" dirty="0" smtClean="0"/>
              <a:t>- környezeti </a:t>
            </a:r>
            <a:r>
              <a:rPr lang="hu-HU" sz="2000" dirty="0"/>
              <a:t>fenntarthatóság múzeumok működésébe való </a:t>
            </a:r>
            <a:r>
              <a:rPr lang="hu-HU" sz="2000" dirty="0" smtClean="0"/>
              <a:t>beépítése</a:t>
            </a:r>
          </a:p>
          <a:p>
            <a:endParaRPr lang="hu-HU" sz="2000" dirty="0"/>
          </a:p>
          <a:p>
            <a:r>
              <a:rPr lang="hu-HU" sz="2000" dirty="0" smtClean="0"/>
              <a:t>2024 - </a:t>
            </a:r>
            <a:r>
              <a:rPr lang="hu-HU" sz="2000" dirty="0"/>
              <a:t>országos kvantitatív </a:t>
            </a:r>
            <a:r>
              <a:rPr lang="hu-HU" sz="2000" dirty="0" smtClean="0"/>
              <a:t>kutatás a </a:t>
            </a:r>
            <a:r>
              <a:rPr lang="hu-HU" sz="2000" dirty="0"/>
              <a:t>zöld múzeumi működés minősítésének </a:t>
            </a:r>
            <a:r>
              <a:rPr lang="hu-HU" sz="2000" dirty="0" smtClean="0"/>
              <a:t>megalapozásához</a:t>
            </a:r>
            <a:endParaRPr lang="hu-HU" sz="2000" dirty="0"/>
          </a:p>
          <a:p>
            <a:endParaRPr lang="hu-HU" sz="2000" dirty="0">
              <a:solidFill>
                <a:srgbClr val="BCD953"/>
              </a:solidFill>
            </a:endParaRPr>
          </a:p>
          <a:p>
            <a:r>
              <a:rPr lang="hu-HU" sz="2000" dirty="0" smtClean="0">
                <a:solidFill>
                  <a:srgbClr val="BCD953"/>
                </a:solidFill>
              </a:rPr>
              <a:t>Külföldi alapok és a kutatás eredményei alapján készül a Zöld Múzeum Keretrendszer – és ez alapján jött létre a Zöld múzeum képzés is</a:t>
            </a:r>
            <a:endParaRPr lang="hu-HU" sz="2000" dirty="0">
              <a:solidFill>
                <a:srgbClr val="BCD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87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675416" y="331596"/>
            <a:ext cx="6326314" cy="508918"/>
          </a:xfrm>
          <a:ln>
            <a:solidFill>
              <a:srgbClr val="BCD953"/>
            </a:solidFill>
          </a:ln>
          <a:effectLst>
            <a:glow rad="63500">
              <a:schemeClr val="bg1">
                <a:alpha val="40000"/>
              </a:schemeClr>
            </a:glow>
            <a:outerShdw blurRad="101600" dist="76200" dir="13500000" algn="br" rotWithShape="0">
              <a:schemeClr val="bg1">
                <a:alpha val="40000"/>
              </a:schemeClr>
            </a:outerShdw>
          </a:effectLst>
        </p:spPr>
        <p:txBody>
          <a:bodyPr anchor="ctr"/>
          <a:lstStyle/>
          <a:p>
            <a:pPr algn="ctr"/>
            <a:r>
              <a:rPr lang="hu-HU" sz="1600" b="1" dirty="0" smtClean="0">
                <a:solidFill>
                  <a:srgbClr val="BCD953"/>
                </a:solidFill>
              </a:rPr>
              <a:t>Zöld múzeum – fenntarthatóság a közgyűjteményekben</a:t>
            </a:r>
            <a:endParaRPr lang="hu-HU" sz="1600" dirty="0">
              <a:solidFill>
                <a:srgbClr val="BCD953"/>
              </a:solidFill>
            </a:endParaRPr>
          </a:p>
        </p:txBody>
      </p:sp>
      <p:pic>
        <p:nvPicPr>
          <p:cNvPr id="4" name="Kép 3" descr="A képen rajz látható&#10;&#10;Automatikusan generált leírá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2"/>
          <a:stretch/>
        </p:blipFill>
        <p:spPr>
          <a:xfrm>
            <a:off x="10437490" y="0"/>
            <a:ext cx="696674" cy="135228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768" y="0"/>
            <a:ext cx="1980889" cy="1013399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1154955" y="1263213"/>
            <a:ext cx="8602109" cy="5459705"/>
          </a:xfrm>
          <a:prstGeom prst="rect">
            <a:avLst/>
          </a:prstGeom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101600" dist="76200" dir="13500000" algn="br" rotWithShape="0">
              <a:schemeClr val="bg1">
                <a:alpha val="40000"/>
              </a:scheme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2800" dirty="0" smtClean="0">
                <a:solidFill>
                  <a:srgbClr val="BCD953"/>
                </a:solidFill>
              </a:rPr>
              <a:t>A Zöld múzeum kritériumrendszer</a:t>
            </a:r>
          </a:p>
          <a:p>
            <a:endParaRPr lang="hu-HU" sz="2800" dirty="0" smtClean="0">
              <a:solidFill>
                <a:srgbClr val="BCD95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Intézményirányítás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Infrastruktúra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u-HU" sz="2400" dirty="0"/>
              <a:t>	</a:t>
            </a:r>
            <a:r>
              <a:rPr lang="hu-HU" sz="2400" dirty="0" smtClean="0"/>
              <a:t>Épületenergetika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u-HU" sz="2400" dirty="0"/>
              <a:t>	</a:t>
            </a:r>
            <a:r>
              <a:rPr lang="hu-HU" sz="2400" dirty="0" smtClean="0"/>
              <a:t>Intézményi működés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Fenntartható </a:t>
            </a:r>
            <a:r>
              <a:rPr lang="hu-HU" sz="2400" dirty="0"/>
              <a:t>p</a:t>
            </a:r>
            <a:r>
              <a:rPr lang="hu-HU" sz="2400" dirty="0" smtClean="0"/>
              <a:t>rogram- és rendezvényszervezés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Ismeretközvetítés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Kommunikáció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Múzeumi szolgáltatások</a:t>
            </a:r>
          </a:p>
          <a:p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236858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675416" y="331596"/>
            <a:ext cx="6326314" cy="508918"/>
          </a:xfrm>
          <a:ln>
            <a:solidFill>
              <a:srgbClr val="BCD953"/>
            </a:solidFill>
          </a:ln>
          <a:effectLst>
            <a:glow rad="63500">
              <a:schemeClr val="bg1">
                <a:alpha val="40000"/>
              </a:schemeClr>
            </a:glow>
            <a:outerShdw blurRad="101600" dist="76200" dir="13500000" algn="br" rotWithShape="0">
              <a:schemeClr val="bg1">
                <a:alpha val="40000"/>
              </a:schemeClr>
            </a:outerShdw>
          </a:effectLst>
        </p:spPr>
        <p:txBody>
          <a:bodyPr anchor="ctr"/>
          <a:lstStyle/>
          <a:p>
            <a:pPr algn="ctr"/>
            <a:r>
              <a:rPr lang="hu-HU" sz="1600" b="1" dirty="0" smtClean="0">
                <a:solidFill>
                  <a:srgbClr val="BCD953"/>
                </a:solidFill>
              </a:rPr>
              <a:t>Zöld múzeum – fenntarthatóság a közgyűjteményekben</a:t>
            </a:r>
            <a:endParaRPr lang="hu-HU" sz="1600" dirty="0">
              <a:solidFill>
                <a:srgbClr val="BCD953"/>
              </a:solidFill>
            </a:endParaRPr>
          </a:p>
        </p:txBody>
      </p:sp>
      <p:pic>
        <p:nvPicPr>
          <p:cNvPr id="4" name="Kép 3" descr="A képen rajz látható&#10;&#10;Automatikusan generált leírá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2"/>
          <a:stretch/>
        </p:blipFill>
        <p:spPr>
          <a:xfrm>
            <a:off x="10437490" y="0"/>
            <a:ext cx="696674" cy="135228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768" y="0"/>
            <a:ext cx="1980889" cy="1013399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1154955" y="1263213"/>
            <a:ext cx="8602109" cy="5459705"/>
          </a:xfrm>
          <a:prstGeom prst="rect">
            <a:avLst/>
          </a:prstGeom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101600" dist="76200" dir="13500000" algn="br" rotWithShape="0">
              <a:schemeClr val="bg1">
                <a:alpha val="40000"/>
              </a:scheme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2800" dirty="0" smtClean="0">
                <a:solidFill>
                  <a:srgbClr val="BCD953"/>
                </a:solidFill>
              </a:rPr>
              <a:t>A Zöld múzeum képzés</a:t>
            </a:r>
          </a:p>
          <a:p>
            <a:endParaRPr lang="hu-HU" sz="2800" dirty="0" smtClean="0">
              <a:solidFill>
                <a:srgbClr val="BCD953"/>
              </a:solidFill>
            </a:endParaRPr>
          </a:p>
          <a:p>
            <a:r>
              <a:rPr lang="hu-HU" sz="2400" dirty="0" smtClean="0"/>
              <a:t>Célja a kritériumrendszer témáinak megismertetése, saját intézményi környezetre való alkalmazása.</a:t>
            </a:r>
          </a:p>
          <a:p>
            <a:pPr algn="ctr"/>
            <a:endParaRPr lang="hu-HU" sz="2000" dirty="0" smtClean="0"/>
          </a:p>
          <a:p>
            <a:pPr algn="just"/>
            <a:r>
              <a:rPr lang="hu-HU" sz="2000" i="1" dirty="0" smtClean="0"/>
              <a:t>„</a:t>
            </a:r>
            <a:r>
              <a:rPr lang="hu-HU" sz="2000" i="1" dirty="0"/>
              <a:t>A képzés rálátást ad a zöld átállás területére, annak a közgyűjteményekre, kiemelten a múzeumokra vonatkoztatható lehetőségeire, ösztönözve őket intézményük infrastrukturális, energetikai fejlesztésére és a múzeumok szemléletformáló szerepében rejlő lehetőségek kiaknázására, ezzel hozzájárulva az intézmény fenntartható és környezetbarát működtetéséhez, </a:t>
            </a:r>
            <a:r>
              <a:rPr lang="hu-HU" sz="2000" i="1" dirty="0" err="1"/>
              <a:t>brandingjének</a:t>
            </a:r>
            <a:r>
              <a:rPr lang="hu-HU" sz="2000" i="1" dirty="0"/>
              <a:t> emeléséhez és ismeretközvetítő tevékenysége bővítéséhez, továbbá inputokat ad a folyamat megtervezéséhez, kivitelezéséhez</a:t>
            </a:r>
            <a:r>
              <a:rPr lang="hu-HU" sz="2000" i="1" dirty="0" smtClean="0"/>
              <a:t>.”</a:t>
            </a:r>
            <a:endParaRPr lang="hu-HU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316186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675416" y="331596"/>
            <a:ext cx="6326314" cy="508918"/>
          </a:xfrm>
          <a:ln>
            <a:solidFill>
              <a:srgbClr val="BCD953"/>
            </a:solidFill>
          </a:ln>
          <a:effectLst>
            <a:glow rad="63500">
              <a:schemeClr val="bg1">
                <a:alpha val="40000"/>
              </a:schemeClr>
            </a:glow>
            <a:outerShdw blurRad="101600" dist="76200" dir="13500000" algn="br" rotWithShape="0">
              <a:schemeClr val="bg1">
                <a:alpha val="40000"/>
              </a:schemeClr>
            </a:outerShdw>
          </a:effectLst>
        </p:spPr>
        <p:txBody>
          <a:bodyPr anchor="ctr"/>
          <a:lstStyle/>
          <a:p>
            <a:pPr algn="ctr"/>
            <a:r>
              <a:rPr lang="hu-HU" sz="1600" b="1" dirty="0" smtClean="0">
                <a:solidFill>
                  <a:srgbClr val="BCD953"/>
                </a:solidFill>
              </a:rPr>
              <a:t>Zöld múzeum – fenntarthatóság a közgyűjteményekben</a:t>
            </a:r>
            <a:endParaRPr lang="hu-HU" sz="1600" dirty="0">
              <a:solidFill>
                <a:srgbClr val="BCD953"/>
              </a:solidFill>
            </a:endParaRPr>
          </a:p>
        </p:txBody>
      </p:sp>
      <p:pic>
        <p:nvPicPr>
          <p:cNvPr id="4" name="Kép 3" descr="A képen rajz látható&#10;&#10;Automatikusan generált leírá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2"/>
          <a:stretch/>
        </p:blipFill>
        <p:spPr>
          <a:xfrm>
            <a:off x="10437490" y="0"/>
            <a:ext cx="696674" cy="135228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768" y="0"/>
            <a:ext cx="1980889" cy="1013399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1154955" y="1263213"/>
            <a:ext cx="8602109" cy="5459705"/>
          </a:xfrm>
          <a:prstGeom prst="rect">
            <a:avLst/>
          </a:prstGeom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101600" dist="76200" dir="13500000" algn="br" rotWithShape="0">
              <a:schemeClr val="bg1">
                <a:alpha val="40000"/>
              </a:scheme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2800" dirty="0" smtClean="0">
                <a:solidFill>
                  <a:srgbClr val="BCD953"/>
                </a:solidFill>
              </a:rPr>
              <a:t>A Zöld múzeum képzés</a:t>
            </a:r>
          </a:p>
          <a:p>
            <a:endParaRPr lang="hu-HU" sz="2800" dirty="0" smtClean="0">
              <a:solidFill>
                <a:srgbClr val="BCD953"/>
              </a:solidFill>
            </a:endParaRPr>
          </a:p>
          <a:p>
            <a:r>
              <a:rPr lang="hu-HU" sz="2800" dirty="0" smtClean="0">
                <a:solidFill>
                  <a:schemeClr val="tx1"/>
                </a:solidFill>
              </a:rPr>
              <a:t>30 tanóra</a:t>
            </a:r>
          </a:p>
          <a:p>
            <a:r>
              <a:rPr lang="hu-HU" sz="2800" dirty="0" smtClean="0">
                <a:solidFill>
                  <a:schemeClr val="tx1"/>
                </a:solidFill>
              </a:rPr>
              <a:t>Képzési forma: </a:t>
            </a:r>
            <a:r>
              <a:rPr lang="hu-HU" sz="2800" dirty="0" err="1" smtClean="0">
                <a:solidFill>
                  <a:schemeClr val="tx1"/>
                </a:solidFill>
              </a:rPr>
              <a:t>blended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learning</a:t>
            </a:r>
            <a:endParaRPr lang="hu-HU" sz="2800" dirty="0" smtClean="0">
              <a:solidFill>
                <a:schemeClr val="tx1"/>
              </a:solidFill>
            </a:endParaRPr>
          </a:p>
          <a:p>
            <a:r>
              <a:rPr lang="hu-HU" sz="2800" dirty="0">
                <a:solidFill>
                  <a:schemeClr val="tx1"/>
                </a:solidFill>
              </a:rPr>
              <a:t>	</a:t>
            </a:r>
            <a:r>
              <a:rPr lang="hu-HU" sz="2800" dirty="0" smtClean="0">
                <a:solidFill>
                  <a:schemeClr val="tx1"/>
                </a:solidFill>
              </a:rPr>
              <a:t>E-</a:t>
            </a:r>
            <a:r>
              <a:rPr lang="hu-HU" sz="2800" dirty="0" err="1" smtClean="0">
                <a:solidFill>
                  <a:schemeClr val="tx1"/>
                </a:solidFill>
              </a:rPr>
              <a:t>learning</a:t>
            </a:r>
            <a:r>
              <a:rPr lang="hu-HU" sz="2800" dirty="0">
                <a:solidFill>
                  <a:schemeClr val="tx1"/>
                </a:solidFill>
              </a:rPr>
              <a:t>:</a:t>
            </a:r>
            <a:r>
              <a:rPr lang="hu-HU" sz="2800" dirty="0" smtClean="0">
                <a:solidFill>
                  <a:schemeClr val="tx1"/>
                </a:solidFill>
              </a:rPr>
              <a:t> 8 tanóra</a:t>
            </a:r>
          </a:p>
          <a:p>
            <a:r>
              <a:rPr lang="hu-HU" sz="2800" dirty="0">
                <a:solidFill>
                  <a:schemeClr val="tx1"/>
                </a:solidFill>
              </a:rPr>
              <a:t>	</a:t>
            </a:r>
            <a:r>
              <a:rPr lang="hu-HU" sz="2800" dirty="0" smtClean="0">
                <a:solidFill>
                  <a:schemeClr val="tx1"/>
                </a:solidFill>
              </a:rPr>
              <a:t>Személyesen és online:</a:t>
            </a:r>
          </a:p>
          <a:p>
            <a:r>
              <a:rPr lang="hu-HU" sz="2800" dirty="0">
                <a:solidFill>
                  <a:schemeClr val="tx1"/>
                </a:solidFill>
              </a:rPr>
              <a:t>	</a:t>
            </a:r>
            <a:r>
              <a:rPr lang="hu-HU" sz="2800" dirty="0" smtClean="0">
                <a:solidFill>
                  <a:schemeClr val="tx1"/>
                </a:solidFill>
              </a:rPr>
              <a:t>13 óra elmélet</a:t>
            </a:r>
          </a:p>
          <a:p>
            <a:r>
              <a:rPr lang="hu-HU" sz="2800" dirty="0" smtClean="0">
                <a:solidFill>
                  <a:schemeClr val="tx1"/>
                </a:solidFill>
              </a:rPr>
              <a:t>	9 óra gyakorlat</a:t>
            </a:r>
          </a:p>
          <a:p>
            <a:r>
              <a:rPr lang="hu-HU" sz="2800" dirty="0">
                <a:solidFill>
                  <a:schemeClr val="tx1"/>
                </a:solidFill>
              </a:rPr>
              <a:t>	</a:t>
            </a:r>
            <a:r>
              <a:rPr lang="hu-HU" sz="2800" dirty="0" smtClean="0">
                <a:solidFill>
                  <a:schemeClr val="tx1"/>
                </a:solidFill>
              </a:rPr>
              <a:t>Vizsgaprezentáció</a:t>
            </a:r>
          </a:p>
          <a:p>
            <a:endParaRPr lang="hu-HU" sz="2800" dirty="0">
              <a:solidFill>
                <a:schemeClr val="tx1"/>
              </a:solidFill>
            </a:endParaRPr>
          </a:p>
          <a:p>
            <a:r>
              <a:rPr lang="hu-HU" sz="2800" dirty="0" smtClean="0">
                <a:solidFill>
                  <a:schemeClr val="tx1"/>
                </a:solidFill>
              </a:rPr>
              <a:t>Első képzés időpontja: 2024.11.18 – 12.05.</a:t>
            </a:r>
            <a:endParaRPr lang="hu-HU" sz="2800" dirty="0">
              <a:solidFill>
                <a:schemeClr val="tx1"/>
              </a:solidFill>
            </a:endParaRPr>
          </a:p>
          <a:p>
            <a:r>
              <a:rPr lang="hu-HU" sz="2800" dirty="0" smtClean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3125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675416" y="331596"/>
            <a:ext cx="6326314" cy="508918"/>
          </a:xfrm>
          <a:ln>
            <a:solidFill>
              <a:srgbClr val="BCD953"/>
            </a:solidFill>
          </a:ln>
          <a:effectLst>
            <a:glow rad="63500">
              <a:schemeClr val="bg1">
                <a:alpha val="40000"/>
              </a:schemeClr>
            </a:glow>
            <a:outerShdw blurRad="101600" dist="76200" dir="13500000" algn="br" rotWithShape="0">
              <a:schemeClr val="bg1">
                <a:alpha val="40000"/>
              </a:schemeClr>
            </a:outerShdw>
          </a:effectLst>
        </p:spPr>
        <p:txBody>
          <a:bodyPr anchor="ctr"/>
          <a:lstStyle/>
          <a:p>
            <a:pPr algn="ctr"/>
            <a:r>
              <a:rPr lang="hu-HU" sz="1600" b="1" dirty="0" smtClean="0">
                <a:solidFill>
                  <a:srgbClr val="BCD953"/>
                </a:solidFill>
              </a:rPr>
              <a:t>Zöld múzeum – fenntarthatóság a közgyűjteményekben</a:t>
            </a:r>
            <a:endParaRPr lang="hu-HU" sz="1600" dirty="0">
              <a:solidFill>
                <a:srgbClr val="BCD953"/>
              </a:solidFill>
            </a:endParaRPr>
          </a:p>
        </p:txBody>
      </p:sp>
      <p:pic>
        <p:nvPicPr>
          <p:cNvPr id="4" name="Kép 3" descr="A képen rajz látható&#10;&#10;Automatikusan generált leírá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2"/>
          <a:stretch/>
        </p:blipFill>
        <p:spPr>
          <a:xfrm>
            <a:off x="10437490" y="0"/>
            <a:ext cx="696674" cy="135228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768" y="0"/>
            <a:ext cx="1980889" cy="101339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590" y="0"/>
            <a:ext cx="4832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7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675416" y="331596"/>
            <a:ext cx="6326314" cy="508918"/>
          </a:xfrm>
          <a:ln>
            <a:solidFill>
              <a:srgbClr val="BCD953"/>
            </a:solidFill>
          </a:ln>
          <a:effectLst>
            <a:glow rad="63500">
              <a:schemeClr val="bg1">
                <a:alpha val="40000"/>
              </a:schemeClr>
            </a:glow>
            <a:outerShdw blurRad="101600" dist="76200" dir="13500000" algn="br" rotWithShape="0">
              <a:schemeClr val="bg1">
                <a:alpha val="40000"/>
              </a:schemeClr>
            </a:outerShdw>
          </a:effectLst>
        </p:spPr>
        <p:txBody>
          <a:bodyPr anchor="ctr"/>
          <a:lstStyle/>
          <a:p>
            <a:pPr algn="ctr"/>
            <a:r>
              <a:rPr lang="hu-HU" sz="1600" b="1" dirty="0" smtClean="0">
                <a:solidFill>
                  <a:srgbClr val="BCD953"/>
                </a:solidFill>
              </a:rPr>
              <a:t>Zöld múzeum – fenntarthatóság a közgyűjteményekben</a:t>
            </a:r>
            <a:endParaRPr lang="hu-HU" sz="1600" dirty="0">
              <a:solidFill>
                <a:srgbClr val="BCD953"/>
              </a:solidFill>
            </a:endParaRPr>
          </a:p>
        </p:txBody>
      </p:sp>
      <p:pic>
        <p:nvPicPr>
          <p:cNvPr id="4" name="Kép 3" descr="A képen rajz látható&#10;&#10;Automatikusan generált leírá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2"/>
          <a:stretch/>
        </p:blipFill>
        <p:spPr>
          <a:xfrm>
            <a:off x="10437490" y="0"/>
            <a:ext cx="696674" cy="135228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768" y="0"/>
            <a:ext cx="1980889" cy="1013399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1154955" y="1263213"/>
            <a:ext cx="8602109" cy="5459705"/>
          </a:xfrm>
          <a:prstGeom prst="rect">
            <a:avLst/>
          </a:prstGeom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101600" dist="76200" dir="13500000" algn="br" rotWithShape="0">
              <a:schemeClr val="bg1">
                <a:alpha val="40000"/>
              </a:scheme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2800" dirty="0" smtClean="0">
                <a:solidFill>
                  <a:srgbClr val="BCD953"/>
                </a:solidFill>
              </a:rPr>
              <a:t>Visszajelzések a képzésről</a:t>
            </a:r>
          </a:p>
          <a:p>
            <a:endParaRPr lang="hu-HU" sz="2800" dirty="0" smtClean="0">
              <a:solidFill>
                <a:srgbClr val="BCD953"/>
              </a:solidFill>
            </a:endParaRPr>
          </a:p>
          <a:p>
            <a:pPr lvl="0"/>
            <a:r>
              <a:rPr lang="hu-HU" sz="2400" dirty="0"/>
              <a:t>	</a:t>
            </a:r>
            <a:endParaRPr lang="hu-HU" sz="2400" dirty="0" smtClean="0"/>
          </a:p>
          <a:p>
            <a:r>
              <a:rPr lang="hu-HU" sz="2400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3" name="Ellipszis buborék 2"/>
          <p:cNvSpPr/>
          <p:nvPr/>
        </p:nvSpPr>
        <p:spPr>
          <a:xfrm>
            <a:off x="6855454" y="1207885"/>
            <a:ext cx="3785488" cy="2214883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5B7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buborék 6"/>
          <p:cNvSpPr/>
          <p:nvPr/>
        </p:nvSpPr>
        <p:spPr>
          <a:xfrm>
            <a:off x="8748198" y="3907092"/>
            <a:ext cx="3004742" cy="2425657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5B7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buborék 7"/>
          <p:cNvSpPr/>
          <p:nvPr/>
        </p:nvSpPr>
        <p:spPr>
          <a:xfrm>
            <a:off x="605185" y="1873668"/>
            <a:ext cx="3844637" cy="2367302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5B785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7189562" y="1747537"/>
            <a:ext cx="3117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„Nagyon </a:t>
            </a:r>
            <a:r>
              <a:rPr lang="hu-HU" dirty="0"/>
              <a:t>jól összeszedett bibliográfiát kaptam. Talán ez a legnagyobb erénye az e-</a:t>
            </a:r>
            <a:r>
              <a:rPr lang="hu-HU" dirty="0" err="1"/>
              <a:t>learning</a:t>
            </a:r>
            <a:r>
              <a:rPr lang="hu-HU" dirty="0"/>
              <a:t> résznek</a:t>
            </a:r>
            <a:r>
              <a:rPr lang="hu-HU" dirty="0" smtClean="0"/>
              <a:t>.”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39921" y="2270465"/>
            <a:ext cx="36783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„Nagyon sok hasznos </a:t>
            </a:r>
            <a:r>
              <a:rPr lang="hu-HU" dirty="0"/>
              <a:t>és gondolatébresztő információ hangzott el. Nagyon fontos téma került most a muzeológus képzés palettájára. </a:t>
            </a:r>
            <a:r>
              <a:rPr lang="hu-HU" dirty="0" smtClean="0"/>
              <a:t>KÖSZÖNÖM”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9059957" y="4344881"/>
            <a:ext cx="24242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„Nagyon </a:t>
            </a:r>
            <a:r>
              <a:rPr lang="hu-HU" dirty="0"/>
              <a:t>tetszik a képzés, rengeteg új információt és új szemszöget ismertem meg</a:t>
            </a:r>
            <a:r>
              <a:rPr lang="hu-HU" dirty="0" smtClean="0"/>
              <a:t>.”</a:t>
            </a:r>
            <a:endParaRPr lang="hu-HU" dirty="0"/>
          </a:p>
        </p:txBody>
      </p:sp>
      <p:sp>
        <p:nvSpPr>
          <p:cNvPr id="13" name="Ellipszis buborék 12"/>
          <p:cNvSpPr/>
          <p:nvPr/>
        </p:nvSpPr>
        <p:spPr>
          <a:xfrm>
            <a:off x="4110397" y="3332485"/>
            <a:ext cx="4047258" cy="2795154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5B785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4453803" y="3701051"/>
            <a:ext cx="32767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dirty="0" smtClean="0"/>
              <a:t>„Tetszett</a:t>
            </a:r>
            <a:r>
              <a:rPr lang="hu-HU" dirty="0"/>
              <a:t>, hogy átfogóan adták át az előadók az általuk képviselt témát. Minél több gyakorlati feladat kell egy ilyen egész napos oktatáshoz, ami a keddi napon nagyon jól bevált</a:t>
            </a:r>
            <a:r>
              <a:rPr lang="hu-HU" dirty="0" smtClean="0"/>
              <a:t>.”</a:t>
            </a:r>
            <a:endParaRPr lang="hu-HU" dirty="0"/>
          </a:p>
        </p:txBody>
      </p:sp>
      <p:sp>
        <p:nvSpPr>
          <p:cNvPr id="15" name="Ellipszis buborék 14"/>
          <p:cNvSpPr/>
          <p:nvPr/>
        </p:nvSpPr>
        <p:spPr>
          <a:xfrm>
            <a:off x="899157" y="4604781"/>
            <a:ext cx="2442297" cy="1754326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5B7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1045030" y="4973477"/>
            <a:ext cx="20739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dirty="0"/>
              <a:t>Igazán klassz  volt még a gazdaságtan is ! :)</a:t>
            </a: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238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/>
      <p:bldP spid="10" grpId="0"/>
      <p:bldP spid="11" grpId="0"/>
      <p:bldP spid="13" grpId="0" animBg="1"/>
      <p:bldP spid="14" grpId="0"/>
      <p:bldP spid="15" grpId="2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675416" y="331596"/>
            <a:ext cx="6326314" cy="508918"/>
          </a:xfrm>
          <a:ln>
            <a:solidFill>
              <a:srgbClr val="BCD953"/>
            </a:solidFill>
          </a:ln>
          <a:effectLst>
            <a:glow rad="63500">
              <a:schemeClr val="bg1">
                <a:alpha val="40000"/>
              </a:schemeClr>
            </a:glow>
            <a:outerShdw blurRad="101600" dist="76200" dir="13500000" algn="br" rotWithShape="0">
              <a:schemeClr val="bg1">
                <a:alpha val="40000"/>
              </a:schemeClr>
            </a:outerShdw>
          </a:effectLst>
        </p:spPr>
        <p:txBody>
          <a:bodyPr anchor="ctr"/>
          <a:lstStyle/>
          <a:p>
            <a:pPr algn="ctr"/>
            <a:r>
              <a:rPr lang="hu-HU" sz="1600" b="1" dirty="0" smtClean="0">
                <a:solidFill>
                  <a:srgbClr val="BCD953"/>
                </a:solidFill>
              </a:rPr>
              <a:t>Zöld múzeum – fenntarthatóság a közgyűjteményekben</a:t>
            </a:r>
            <a:endParaRPr lang="hu-HU" sz="1600" dirty="0">
              <a:solidFill>
                <a:srgbClr val="BCD953"/>
              </a:solidFill>
            </a:endParaRPr>
          </a:p>
        </p:txBody>
      </p:sp>
      <p:pic>
        <p:nvPicPr>
          <p:cNvPr id="4" name="Kép 3" descr="A képen rajz látható&#10;&#10;Automatikusan generált leírá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2"/>
          <a:stretch/>
        </p:blipFill>
        <p:spPr>
          <a:xfrm>
            <a:off x="10437490" y="0"/>
            <a:ext cx="696674" cy="135228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768" y="0"/>
            <a:ext cx="1980889" cy="1013399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1154955" y="1263213"/>
            <a:ext cx="8602109" cy="5459705"/>
          </a:xfrm>
          <a:prstGeom prst="rect">
            <a:avLst/>
          </a:prstGeom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101600" dist="76200" dir="13500000" algn="br" rotWithShape="0">
              <a:schemeClr val="bg1">
                <a:alpha val="40000"/>
              </a:scheme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2800" dirty="0" smtClean="0">
                <a:solidFill>
                  <a:srgbClr val="BCD953"/>
                </a:solidFill>
              </a:rPr>
              <a:t>A Zöld múzeum képzés</a:t>
            </a:r>
          </a:p>
          <a:p>
            <a:endParaRPr lang="hu-HU" sz="2800" dirty="0" smtClean="0">
              <a:solidFill>
                <a:srgbClr val="BCD953"/>
              </a:solidFill>
            </a:endParaRPr>
          </a:p>
          <a:p>
            <a:r>
              <a:rPr lang="hu-HU" sz="2800" b="1" dirty="0" smtClean="0">
                <a:solidFill>
                  <a:schemeClr val="tx1"/>
                </a:solidFill>
              </a:rPr>
              <a:t>Következő képzés időpontja: 2025.06.10 – 25.</a:t>
            </a:r>
          </a:p>
          <a:p>
            <a:endParaRPr lang="hu-HU" sz="1200" dirty="0" smtClean="0">
              <a:solidFill>
                <a:schemeClr val="tx1"/>
              </a:solidFill>
            </a:endParaRPr>
          </a:p>
          <a:p>
            <a:r>
              <a:rPr lang="it-IT" sz="2400" dirty="0" smtClean="0">
                <a:solidFill>
                  <a:schemeClr val="tx1"/>
                </a:solidFill>
              </a:rPr>
              <a:t>2025.06.10-15</a:t>
            </a:r>
            <a:r>
              <a:rPr lang="it-IT" sz="2400" dirty="0">
                <a:solidFill>
                  <a:schemeClr val="tx1"/>
                </a:solidFill>
              </a:rPr>
              <a:t>. e-learning</a:t>
            </a:r>
          </a:p>
          <a:p>
            <a:r>
              <a:rPr lang="it-IT" sz="2400" dirty="0">
                <a:solidFill>
                  <a:schemeClr val="tx1"/>
                </a:solidFill>
              </a:rPr>
              <a:t>2025.06.16-17. tantermi</a:t>
            </a:r>
          </a:p>
          <a:p>
            <a:r>
              <a:rPr lang="it-IT" sz="2400" dirty="0">
                <a:solidFill>
                  <a:schemeClr val="tx1"/>
                </a:solidFill>
              </a:rPr>
              <a:t>2025.06.18. online</a:t>
            </a:r>
          </a:p>
          <a:p>
            <a:r>
              <a:rPr lang="it-IT" sz="2400" dirty="0">
                <a:solidFill>
                  <a:schemeClr val="tx1"/>
                </a:solidFill>
              </a:rPr>
              <a:t>2025.06.25. </a:t>
            </a:r>
            <a:r>
              <a:rPr lang="it-IT" sz="2400" dirty="0" smtClean="0">
                <a:solidFill>
                  <a:schemeClr val="tx1"/>
                </a:solidFill>
              </a:rPr>
              <a:t>vizsga</a:t>
            </a:r>
            <a:endParaRPr lang="hu-HU" sz="2400" dirty="0" smtClean="0">
              <a:solidFill>
                <a:schemeClr val="tx1"/>
              </a:solidFill>
            </a:endParaRPr>
          </a:p>
          <a:p>
            <a:endParaRPr lang="hu-HU" sz="1200" dirty="0">
              <a:solidFill>
                <a:schemeClr val="tx1"/>
              </a:solidFill>
            </a:endParaRPr>
          </a:p>
          <a:p>
            <a:r>
              <a:rPr lang="hu-HU" sz="2800" b="1" dirty="0">
                <a:solidFill>
                  <a:schemeClr val="tx1"/>
                </a:solidFill>
              </a:rPr>
              <a:t>Jelentkezési határidő: 2025.05.21.</a:t>
            </a:r>
          </a:p>
          <a:p>
            <a:endParaRPr lang="hu-HU" sz="1200" dirty="0" smtClean="0">
              <a:solidFill>
                <a:schemeClr val="tx1"/>
              </a:solidFill>
            </a:endParaRPr>
          </a:p>
          <a:p>
            <a:r>
              <a:rPr lang="hu-HU" sz="2400" dirty="0" smtClean="0">
                <a:solidFill>
                  <a:schemeClr val="tx1"/>
                </a:solidFill>
              </a:rPr>
              <a:t>További információk és jelentkezés:</a:t>
            </a:r>
          </a:p>
          <a:p>
            <a:r>
              <a:rPr lang="hu-HU" sz="2400" dirty="0" smtClean="0">
                <a:solidFill>
                  <a:schemeClr val="tx1"/>
                </a:solidFill>
              </a:rPr>
              <a:t>Osváth Györgyi</a:t>
            </a:r>
          </a:p>
          <a:p>
            <a:r>
              <a:rPr lang="hu-HU" sz="2400" dirty="0" smtClean="0">
                <a:solidFill>
                  <a:schemeClr val="tx1"/>
                </a:solidFill>
                <a:hlinkClick r:id="rId4"/>
              </a:rPr>
              <a:t>Osvath.gyorgyi@skazen.hu</a:t>
            </a:r>
            <a:endParaRPr lang="hu-HU" sz="2400" dirty="0" smtClean="0">
              <a:solidFill>
                <a:schemeClr val="tx1"/>
              </a:solidFill>
            </a:endParaRPr>
          </a:p>
          <a:p>
            <a:r>
              <a:rPr lang="hu-HU" sz="2400" dirty="0" smtClean="0">
                <a:solidFill>
                  <a:schemeClr val="tx1"/>
                </a:solidFill>
              </a:rPr>
              <a:t>+36 30 019 6578</a:t>
            </a:r>
            <a:endParaRPr lang="hu-HU" sz="2400" dirty="0">
              <a:solidFill>
                <a:schemeClr val="tx1"/>
              </a:solidFill>
            </a:endParaRPr>
          </a:p>
          <a:p>
            <a:r>
              <a:rPr lang="hu-HU" sz="2800" dirty="0" smtClean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5928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8780</TotalTime>
  <Words>436</Words>
  <Application>Microsoft Office PowerPoint</Application>
  <PresentationFormat>Szélesvásznú</PresentationFormat>
  <Paragraphs>82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Courier New</vt:lpstr>
      <vt:lpstr>Wingdings 3</vt:lpstr>
      <vt:lpstr>Ion</vt:lpstr>
      <vt:lpstr>Zöld múzeum – fenntarthatóság a közgyűjteményekben</vt:lpstr>
      <vt:lpstr>Zöld múzeum – fenntarthatóság a közgyűjteményekben</vt:lpstr>
      <vt:lpstr>Zöld múzeum – fenntarthatóság a közgyűjteményekben</vt:lpstr>
      <vt:lpstr>Zöld múzeum – fenntarthatóság a közgyűjteményekben</vt:lpstr>
      <vt:lpstr>Zöld múzeum – fenntarthatóság a közgyűjteményekben</vt:lpstr>
      <vt:lpstr>Zöld múzeum – fenntarthatóság a közgyűjteményekben</vt:lpstr>
      <vt:lpstr>Zöld múzeum – fenntarthatóság a közgyűjteményekben</vt:lpstr>
      <vt:lpstr>Zöld múzeum – fenntarthatóság a közgyűjteményekben</vt:lpstr>
      <vt:lpstr>Zöld múzeum – fenntarthatóság a közgyűjteményekben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Rendezvényhelyszínek</dc:title>
  <dc:creator>Kelemen Dániel</dc:creator>
  <cp:lastModifiedBy>Osváth Györgyi</cp:lastModifiedBy>
  <cp:revision>531</cp:revision>
  <dcterms:created xsi:type="dcterms:W3CDTF">2019-12-17T09:18:32Z</dcterms:created>
  <dcterms:modified xsi:type="dcterms:W3CDTF">2025-05-18T16:06:46Z</dcterms:modified>
</cp:coreProperties>
</file>