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80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81" r:id="rId14"/>
    <p:sldId id="279" r:id="rId15"/>
    <p:sldId id="277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20" autoAdjust="0"/>
  </p:normalViewPr>
  <p:slideViewPr>
    <p:cSldViewPr>
      <p:cViewPr>
        <p:scale>
          <a:sx n="100" d="100"/>
          <a:sy n="100" d="100"/>
        </p:scale>
        <p:origin x="-834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50EF540-A87B-4F75-B55D-72A80A97CE15}" type="datetimeFigureOut">
              <a:rPr lang="hu-HU" smtClean="0"/>
              <a:t>2025.05.19.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AC111D-F083-49DD-9AFF-C86A2076D85B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F540-A87B-4F75-B55D-72A80A97CE15}" type="datetimeFigureOut">
              <a:rPr lang="hu-HU" smtClean="0"/>
              <a:t>2025.05.19.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111D-F083-49DD-9AFF-C86A2076D85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F540-A87B-4F75-B55D-72A80A97CE15}" type="datetimeFigureOut">
              <a:rPr lang="hu-HU" smtClean="0"/>
              <a:t>2025.05.19.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111D-F083-49DD-9AFF-C86A2076D85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F540-A87B-4F75-B55D-72A80A97CE15}" type="datetimeFigureOut">
              <a:rPr lang="hu-HU" smtClean="0"/>
              <a:t>2025.05.19.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111D-F083-49DD-9AFF-C86A2076D85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F540-A87B-4F75-B55D-72A80A97CE15}" type="datetimeFigureOut">
              <a:rPr lang="hu-HU" smtClean="0"/>
              <a:t>2025.05.19.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111D-F083-49DD-9AFF-C86A2076D85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F540-A87B-4F75-B55D-72A80A97CE15}" type="datetimeFigureOut">
              <a:rPr lang="hu-HU" smtClean="0"/>
              <a:t>2025.05.19.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111D-F083-49DD-9AFF-C86A2076D85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F540-A87B-4F75-B55D-72A80A97CE15}" type="datetimeFigureOut">
              <a:rPr lang="hu-HU" smtClean="0"/>
              <a:t>2025.05.19.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111D-F083-49DD-9AFF-C86A2076D85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F540-A87B-4F75-B55D-72A80A97CE15}" type="datetimeFigureOut">
              <a:rPr lang="hu-HU" smtClean="0"/>
              <a:t>2025.05.19.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111D-F083-49DD-9AFF-C86A2076D85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F540-A87B-4F75-B55D-72A80A97CE15}" type="datetimeFigureOut">
              <a:rPr lang="hu-HU" smtClean="0"/>
              <a:t>2025.05.19.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111D-F083-49DD-9AFF-C86A2076D85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F540-A87B-4F75-B55D-72A80A97CE15}" type="datetimeFigureOut">
              <a:rPr lang="hu-HU" smtClean="0"/>
              <a:t>2025.05.19.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111D-F083-49DD-9AFF-C86A2076D85B}" type="slidenum">
              <a:rPr lang="hu-HU" smtClean="0"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F540-A87B-4F75-B55D-72A80A97CE15}" type="datetimeFigureOut">
              <a:rPr lang="hu-HU" smtClean="0"/>
              <a:t>2025.05.19.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111D-F083-49DD-9AFF-C86A2076D85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50EF540-A87B-4F75-B55D-72A80A97CE15}" type="datetimeFigureOut">
              <a:rPr lang="hu-HU" smtClean="0"/>
              <a:t>2025.05.19.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4AC111D-F083-49DD-9AFF-C86A2076D85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58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65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94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53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23728" y="2708476"/>
            <a:ext cx="6120680" cy="115257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„Zöld múzeum”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59832" y="4221088"/>
            <a:ext cx="5184576" cy="1872208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 smtClean="0"/>
              <a:t>„Metamorfózis </a:t>
            </a:r>
            <a:r>
              <a:rPr lang="hu-HU" sz="2400" dirty="0"/>
              <a:t>- ember és természet kapcsolata az Által-ér </a:t>
            </a:r>
            <a:r>
              <a:rPr lang="hu-HU" sz="2400" dirty="0" smtClean="0"/>
              <a:t>völgyében” </a:t>
            </a:r>
          </a:p>
          <a:p>
            <a:r>
              <a:rPr lang="hu-HU" sz="2400" dirty="0" smtClean="0"/>
              <a:t> - állandó </a:t>
            </a:r>
            <a:r>
              <a:rPr lang="hu-HU" sz="2400" dirty="0"/>
              <a:t>kiállítás, történeti ökológia, </a:t>
            </a:r>
            <a:r>
              <a:rPr lang="hu-HU" sz="2400" dirty="0" smtClean="0"/>
              <a:t>múzeumpedagógia</a:t>
            </a:r>
            <a:r>
              <a:rPr lang="hu-HU" dirty="0" smtClean="0"/>
              <a:t>  </a:t>
            </a:r>
          </a:p>
          <a:p>
            <a:pPr algn="just"/>
            <a:r>
              <a:rPr lang="hu-HU" dirty="0" smtClean="0"/>
              <a:t>            </a:t>
            </a:r>
          </a:p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Pál Gabriella , Tatabányai Múzeum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6672"/>
            <a:ext cx="1321101" cy="1270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99792" y="1027664"/>
            <a:ext cx="6444208" cy="67314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Az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indusztria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bűvöletében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Y:\Állandó kiáll\_MG_0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59385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:\Állandó kiáll\_MG_0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05202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Y:\Állandó kiáll\_MG_0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6" y="4864952"/>
            <a:ext cx="2485950" cy="16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Y:\Állandó kiáll\_MG_05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6"/>
            <a:ext cx="2479637" cy="16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Látogatói aktivitás - játékok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Y:\Állandó kiáll\_MG_04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578860"/>
            <a:ext cx="3168352" cy="211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Y:\Juci fotók Katitól\Metamorfózis kiállítás dokumentáció\_MG_8320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07260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Y:\Állandó kiállítás\_MG_5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1980220" cy="177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Az információszerzés szabadsága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Y:\Juci fotók Katitól\Metamorfózis kiállítás dokumentáció\_MG_8305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203301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Y:\Juci fotók Katitól\Metamorfózis kiállítás dokumentáció\_MG_8293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79"/>
            <a:ext cx="304800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Y:\Állandó kiállítás\_MG_58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784976" cy="720080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</a:rPr>
              <a:t>Múzeumpedagógia – az üzenet átadása</a:t>
            </a:r>
            <a:endParaRPr lang="hu-H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5126" y="2636912"/>
            <a:ext cx="6777317" cy="3508977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12727"/>
            <a:ext cx="2799779" cy="18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59228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2460264" cy="1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118497" cy="317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pál\Desktop\082A30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51" y="3415258"/>
            <a:ext cx="2963232" cy="197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ál\Desktop\082A30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76192"/>
            <a:ext cx="2520280" cy="168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Együttműködés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hu-HU" dirty="0" smtClean="0">
                <a:latin typeface="+mj-lt"/>
              </a:rPr>
              <a:t>„…</a:t>
            </a:r>
            <a:r>
              <a:rPr lang="hu-HU" dirty="0" smtClean="0">
                <a:latin typeface="+mj-lt"/>
                <a:ea typeface="Calibri" panose="020F0502020204030204"/>
                <a:cs typeface="Times New Roman" panose="02020603050405020304"/>
              </a:rPr>
              <a:t>világszerte </a:t>
            </a:r>
            <a:r>
              <a:rPr lang="hu-HU" dirty="0">
                <a:latin typeface="+mj-lt"/>
                <a:ea typeface="Calibri" panose="020F0502020204030204"/>
                <a:cs typeface="Times New Roman" panose="02020603050405020304"/>
              </a:rPr>
              <a:t>a tudomány különböző ágazataiban óriási erőfeszítések történnek, hogy a rövid távú gazdasági haszonra tekintő személet helyett a hosszú távú prognózisokkal számolva a természeti erőforrások megőrzése kerüljön az első helyre. Ez azt jelentené, hogy folytatódhat, ami valamikor megszakadt: az ember és a természet párbeszéde. Az évezredes együttélést fenntartó együttműködés. Vajon ennek a múltnak lesz valóban jövője? Nagymértékben a következő generációkon múlik. Vagyis a tanárokon. Hiszen az iskolapadokban a jövő évezred generációi ülnek. A felelősség alig felmérhető</a:t>
            </a:r>
            <a:r>
              <a:rPr lang="hu-HU" dirty="0" smtClean="0">
                <a:latin typeface="+mj-lt"/>
                <a:ea typeface="Calibri" panose="020F0502020204030204"/>
                <a:cs typeface="Times New Roman" panose="02020603050405020304"/>
              </a:rPr>
              <a:t>.„ (R. Várkonyi Ágnes)</a:t>
            </a:r>
          </a:p>
          <a:p>
            <a:pPr marL="68580" indent="0">
              <a:buNone/>
            </a:pPr>
            <a:endParaRPr lang="hu-HU" dirty="0" smtClean="0">
              <a:latin typeface="+mj-lt"/>
              <a:ea typeface="Calibri" panose="020F0502020204030204"/>
              <a:cs typeface="Times New Roman" panose="02020603050405020304"/>
            </a:endParaRPr>
          </a:p>
          <a:p>
            <a:pPr marL="68580" indent="0">
              <a:buNone/>
            </a:pPr>
            <a:r>
              <a:rPr lang="hu-HU" dirty="0" smtClean="0">
                <a:latin typeface="+mj-lt"/>
                <a:ea typeface="Calibri" panose="020F0502020204030204"/>
                <a:cs typeface="Times New Roman" panose="02020603050405020304"/>
              </a:rPr>
              <a:t>Helytörténet és környezetvédelem – a Múzeum, a maga sajátos eszközeivel </a:t>
            </a:r>
            <a:r>
              <a:rPr lang="hu-HU" smtClean="0">
                <a:latin typeface="+mj-lt"/>
                <a:ea typeface="Calibri" panose="020F0502020204030204"/>
                <a:cs typeface="Times New Roman" panose="02020603050405020304"/>
              </a:rPr>
              <a:t>és lehetőségeivel osztozik </a:t>
            </a:r>
            <a:r>
              <a:rPr lang="hu-HU" dirty="0" smtClean="0">
                <a:latin typeface="+mj-lt"/>
                <a:ea typeface="Calibri" panose="020F0502020204030204"/>
                <a:cs typeface="Times New Roman" panose="02020603050405020304"/>
              </a:rPr>
              <a:t>a </a:t>
            </a:r>
            <a:r>
              <a:rPr lang="hu-HU" smtClean="0">
                <a:latin typeface="+mj-lt"/>
                <a:ea typeface="Calibri" panose="020F0502020204030204"/>
                <a:cs typeface="Times New Roman" panose="02020603050405020304"/>
              </a:rPr>
              <a:t>felelősségen!</a:t>
            </a:r>
          </a:p>
          <a:p>
            <a:pPr marL="68580" indent="0">
              <a:buNone/>
            </a:pPr>
            <a:endParaRPr lang="hu-H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1096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Köszönöm a figyelmet!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Y:\Juci fotók Katitól\Metamorfózis kiállítás dokumentáció\_MG_8331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</a:rPr>
              <a:t>„Metamorfózis – Ember és természet kapcsolata az Által-ér völgyében”</a:t>
            </a:r>
            <a:endParaRPr lang="hu-H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Az </a:t>
            </a:r>
            <a:r>
              <a:rPr lang="hu-HU" dirty="0" smtClean="0"/>
              <a:t>Által-ér mocsaras, lápos partvidéke az ember megjelenése óta folyamatosan lakott, a Kárpát-medencében is egyedülállóan gazdag régészeti lelőhely.</a:t>
            </a:r>
          </a:p>
          <a:p>
            <a:r>
              <a:rPr lang="hu-HU" dirty="0" smtClean="0"/>
              <a:t>Alkalmas arra, hogy Tatabánya és környékének történetét általa mutassuk be.</a:t>
            </a:r>
          </a:p>
          <a:p>
            <a:r>
              <a:rPr lang="hu-HU" dirty="0" smtClean="0"/>
              <a:t>Történeti ökológia – az emberi tájfelhasználás formái 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9502"/>
            <a:ext cx="3419475" cy="25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9001000" cy="745152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</a:rPr>
              <a:t>Történeti ökológia – nézzük másképpen</a:t>
            </a:r>
            <a:endParaRPr lang="hu-H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132856"/>
            <a:ext cx="7056784" cy="3600400"/>
          </a:xfrm>
        </p:spPr>
        <p:txBody>
          <a:bodyPr>
            <a:normAutofit fontScale="92500" lnSpcReduction="10000"/>
          </a:bodyPr>
          <a:lstStyle/>
          <a:p>
            <a:endParaRPr lang="hu-HU" dirty="0"/>
          </a:p>
          <a:p>
            <a:pPr marL="68580" indent="0">
              <a:buNone/>
            </a:pPr>
            <a:endParaRPr lang="hu-HU" dirty="0" smtClean="0"/>
          </a:p>
          <a:p>
            <a:r>
              <a:rPr lang="hu-HU" dirty="0" smtClean="0"/>
              <a:t>természet </a:t>
            </a:r>
            <a:r>
              <a:rPr lang="hu-HU" dirty="0"/>
              <a:t>és társadalom </a:t>
            </a:r>
            <a:r>
              <a:rPr lang="hu-HU" dirty="0" smtClean="0"/>
              <a:t>együttélése</a:t>
            </a:r>
          </a:p>
          <a:p>
            <a:r>
              <a:rPr lang="hu-HU" dirty="0" smtClean="0"/>
              <a:t>ember </a:t>
            </a:r>
            <a:r>
              <a:rPr lang="hu-HU" dirty="0"/>
              <a:t>az ökoszisztéma szerves </a:t>
            </a:r>
            <a:r>
              <a:rPr lang="hu-HU" dirty="0" smtClean="0"/>
              <a:t>része</a:t>
            </a:r>
          </a:p>
          <a:p>
            <a:r>
              <a:rPr lang="hu-HU" dirty="0"/>
              <a:t>t</a:t>
            </a:r>
            <a:r>
              <a:rPr lang="hu-HU" dirty="0" smtClean="0"/>
              <a:t>ermészet, mint </a:t>
            </a:r>
            <a:r>
              <a:rPr lang="hu-HU" dirty="0"/>
              <a:t>a történelem meghatározó </a:t>
            </a:r>
            <a:r>
              <a:rPr lang="hu-HU" dirty="0" smtClean="0"/>
              <a:t>tényezője</a:t>
            </a:r>
            <a:endParaRPr lang="hu-HU" dirty="0"/>
          </a:p>
          <a:p>
            <a:r>
              <a:rPr lang="hu-HU" dirty="0" smtClean="0"/>
              <a:t>viszonylag </a:t>
            </a:r>
            <a:r>
              <a:rPr lang="hu-HU" dirty="0"/>
              <a:t>új </a:t>
            </a:r>
            <a:r>
              <a:rPr lang="hu-HU" dirty="0" smtClean="0"/>
              <a:t>tudományág</a:t>
            </a:r>
          </a:p>
          <a:p>
            <a:r>
              <a:rPr lang="hu-HU" dirty="0"/>
              <a:t>i</a:t>
            </a:r>
            <a:r>
              <a:rPr lang="hu-HU" dirty="0" smtClean="0"/>
              <a:t>nterdiszciplináris – tudományágak együttműködése</a:t>
            </a:r>
            <a:endParaRPr lang="hu-HU" dirty="0"/>
          </a:p>
          <a:p>
            <a:pPr marL="68580" indent="0">
              <a:buNone/>
            </a:pPr>
            <a:r>
              <a:rPr lang="hu-H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720080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A kiállítás szerkezete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cap="small" dirty="0"/>
              <a:t>I. „Az élet </a:t>
            </a:r>
            <a:r>
              <a:rPr lang="hu-HU" b="1" cap="small" dirty="0" smtClean="0"/>
              <a:t>vize” </a:t>
            </a:r>
            <a:r>
              <a:rPr lang="hu-HU" cap="small" dirty="0" smtClean="0"/>
              <a:t>–  Az Által –ér és az ember megjelenése (Vértesszőlős, Tata- Porhanyóbánya)</a:t>
            </a:r>
          </a:p>
          <a:p>
            <a:r>
              <a:rPr lang="hu-HU" b="1" cap="small" dirty="0" smtClean="0"/>
              <a:t>II</a:t>
            </a:r>
            <a:r>
              <a:rPr lang="hu-HU" b="1" cap="small" dirty="0"/>
              <a:t>. „Kőbe zárt </a:t>
            </a:r>
            <a:r>
              <a:rPr lang="hu-HU" b="1" cap="small" dirty="0" smtClean="0"/>
              <a:t>élet”</a:t>
            </a:r>
            <a:r>
              <a:rPr lang="hu-HU" dirty="0"/>
              <a:t> </a:t>
            </a:r>
            <a:r>
              <a:rPr lang="hu-HU" dirty="0" smtClean="0"/>
              <a:t>– </a:t>
            </a:r>
            <a:r>
              <a:rPr lang="hu-HU" cap="small" dirty="0"/>
              <a:t>a jégkorszak flórája és </a:t>
            </a:r>
            <a:r>
              <a:rPr lang="hu-HU" cap="small" dirty="0" smtClean="0"/>
              <a:t>faunája (Tatabánya – Szelim barlang) </a:t>
            </a:r>
          </a:p>
          <a:p>
            <a:r>
              <a:rPr lang="hu-HU" b="1" cap="small" dirty="0" smtClean="0"/>
              <a:t>III</a:t>
            </a:r>
            <a:r>
              <a:rPr lang="hu-HU" b="1" cap="small" dirty="0"/>
              <a:t>. „A tűz </a:t>
            </a:r>
            <a:r>
              <a:rPr lang="hu-HU" b="1" cap="small" dirty="0" smtClean="0"/>
              <a:t>mesterei”</a:t>
            </a:r>
            <a:r>
              <a:rPr lang="hu-HU" dirty="0"/>
              <a:t> </a:t>
            </a:r>
            <a:r>
              <a:rPr lang="hu-HU" dirty="0" smtClean="0"/>
              <a:t>- </a:t>
            </a:r>
            <a:r>
              <a:rPr lang="hu-HU" cap="small" dirty="0" smtClean="0"/>
              <a:t>A </a:t>
            </a:r>
            <a:r>
              <a:rPr lang="hu-HU" cap="small" dirty="0"/>
              <a:t>tűz használata a neolitikumban lezajló </a:t>
            </a:r>
            <a:r>
              <a:rPr lang="hu-HU" cap="small" dirty="0" smtClean="0"/>
              <a:t>változásoktól a bronzkor elejéig – edényégetés, fémöntés, fémmegmunkálás kezdetei</a:t>
            </a:r>
          </a:p>
          <a:p>
            <a:r>
              <a:rPr lang="hu-HU" b="1" cap="small" dirty="0" smtClean="0"/>
              <a:t>IV. „A fa évszázadai” </a:t>
            </a:r>
            <a:r>
              <a:rPr lang="hu-HU" cap="small" dirty="0" smtClean="0"/>
              <a:t>– Bronzkor, vaskor, római kor, germánok és avarok, a honfoglalástól a középkor századain át, élet az újkorban az Által- ér völgyében</a:t>
            </a:r>
            <a:endParaRPr lang="hu-HU" cap="small" dirty="0"/>
          </a:p>
          <a:p>
            <a:r>
              <a:rPr lang="hu-HU" b="1" cap="small" dirty="0" smtClean="0"/>
              <a:t>V. „Az </a:t>
            </a:r>
            <a:r>
              <a:rPr lang="hu-HU" b="1" cap="small" dirty="0" err="1" smtClean="0"/>
              <a:t>indusztria</a:t>
            </a:r>
            <a:r>
              <a:rPr lang="hu-HU" b="1" cap="small" dirty="0" smtClean="0"/>
              <a:t> bűvöletében”</a:t>
            </a:r>
            <a:r>
              <a:rPr lang="hu-HU" cap="small" dirty="0" smtClean="0"/>
              <a:t> – Az ipar tájátalakító szerepe, a városi lét</a:t>
            </a:r>
            <a:r>
              <a:rPr lang="hu-HU" cap="small" dirty="0"/>
              <a:t>		</a:t>
            </a:r>
            <a:endParaRPr lang="hu-HU" dirty="0"/>
          </a:p>
          <a:p>
            <a:pPr marL="68580" indent="0">
              <a:buNone/>
            </a:pPr>
            <a:r>
              <a:rPr lang="hu-HU" cap="small" dirty="0"/>
              <a:t>		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Az élet vize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2571"/>
            <a:ext cx="3899504" cy="2600969"/>
          </a:xfrm>
        </p:spPr>
      </p:pic>
      <p:pic>
        <p:nvPicPr>
          <p:cNvPr id="1026" name="Picture 2" descr="Y:\Juci fotók Katitól\Metamorfózis kiállítás dokumentáció\_MG_8295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04800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Juci fotók Katitól\Metamorfózis kiállítás dokumentáció\_MG_8300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5"/>
            <a:ext cx="304800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Kőbe zárt élet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28750"/>
            <a:ext cx="3238741" cy="2160240"/>
          </a:xfrm>
        </p:spPr>
      </p:pic>
      <p:pic>
        <p:nvPicPr>
          <p:cNvPr id="2050" name="Picture 2" descr="Y:\Juci fotók Katitól\Metamorfózis kiállítás dokumentáció\_MG_8303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08870"/>
            <a:ext cx="20335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Juci fotók Katitól\Metamorfózis kiállítás dokumentáció\_MG_8315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3264024" cy="21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A tűz mesterei 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68204"/>
            <a:ext cx="3647682" cy="2433004"/>
          </a:xfrm>
        </p:spPr>
      </p:pic>
      <p:pic>
        <p:nvPicPr>
          <p:cNvPr id="3075" name="Picture 3" descr="Y:\Juci fotók Katitól\Metamorfózis kiállítás dokumentáció\_MG_8316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00547"/>
            <a:ext cx="20335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:\Juci fotók Katitól\Metamorfózis kiállítás dokumentáció\_MG_8322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0304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A fa évszázadai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Y:\Állandó kiállítás\_MG_5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1648701" cy="24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Y:\Állandó kiállítás\_MG_5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586465" cy="24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Y:\Állandó kiállítás\_MG_5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01602"/>
            <a:ext cx="3268417" cy="22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Állandó kiáll\_MG_0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4" y="896772"/>
            <a:ext cx="2717949" cy="18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Állandó kiáll\_MG_0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4176464" cy="27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:\Állandó kiáll\_MG_04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10258"/>
            <a:ext cx="2878713" cy="19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Y:\Állandó kiáll\_MG_0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00" y="3861048"/>
            <a:ext cx="3669704" cy="24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</TotalTime>
  <Words>372</Words>
  <Application>Microsoft Office PowerPoint</Application>
  <PresentationFormat>Diavetítés a képernyőre (4:3 oldalarány)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Austin</vt:lpstr>
      <vt:lpstr>„Zöld múzeum”</vt:lpstr>
      <vt:lpstr>„Metamorfózis – Ember és természet kapcsolata az Által-ér völgyében”</vt:lpstr>
      <vt:lpstr>Történeti ökológia – nézzük másképpen</vt:lpstr>
      <vt:lpstr>A kiállítás szerkezete</vt:lpstr>
      <vt:lpstr>Az élet vize</vt:lpstr>
      <vt:lpstr>Kőbe zárt élet</vt:lpstr>
      <vt:lpstr>A tűz mesterei </vt:lpstr>
      <vt:lpstr>A fa évszázadai</vt:lpstr>
      <vt:lpstr>PowerPoint bemutató</vt:lpstr>
      <vt:lpstr>Az indusztria bűvöletében</vt:lpstr>
      <vt:lpstr>Látogatói aktivitás - játékok</vt:lpstr>
      <vt:lpstr>Az információszerzés szabadsága</vt:lpstr>
      <vt:lpstr>Múzeumpedagógia – az üzenet átadása</vt:lpstr>
      <vt:lpstr>Együttműködés</vt:lpstr>
      <vt:lpstr>Köszönöm a figyelmet!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„Zöld múzeum”</dc:title>
  <dc:creator>pál</dc:creator>
  <cp:lastModifiedBy>pál</cp:lastModifiedBy>
  <cp:revision>38</cp:revision>
  <dcterms:created xsi:type="dcterms:W3CDTF">2014-10-07T11:12:00Z</dcterms:created>
  <dcterms:modified xsi:type="dcterms:W3CDTF">2025-05-19T07:51:22Z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BA649BFDD1F348A7AF8E6913B42474FB_13</vt:lpwstr>
  </property>
  <property fmtid="{D5CDD505-2E9C-101B-9397-08002B2CF9AE}" pid="3" name="KSOProductBuildVer">
    <vt:lpwstr>1033-12.2.0.21179</vt:lpwstr>
  </property>
</Properties>
</file>